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5" r:id="rId2"/>
    <p:sldId id="562" r:id="rId3"/>
    <p:sldId id="279" r:id="rId4"/>
    <p:sldId id="257" r:id="rId5"/>
    <p:sldId id="258" r:id="rId6"/>
    <p:sldId id="266" r:id="rId7"/>
    <p:sldId id="564" r:id="rId8"/>
    <p:sldId id="565" r:id="rId9"/>
    <p:sldId id="567" r:id="rId10"/>
    <p:sldId id="566" r:id="rId11"/>
    <p:sldId id="568" r:id="rId12"/>
    <p:sldId id="553" r:id="rId13"/>
    <p:sldId id="569" r:id="rId14"/>
    <p:sldId id="570" r:id="rId15"/>
    <p:sldId id="571" r:id="rId16"/>
    <p:sldId id="572" r:id="rId17"/>
    <p:sldId id="573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E5DF7-DFA8-44E6-8593-C47A38DEE99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8981C9E-7EBE-4E9D-95BE-32D8E39D25A3}">
      <dgm:prSet phldrT="[Texto]"/>
      <dgm:spPr/>
      <dgm:t>
        <a:bodyPr/>
        <a:lstStyle/>
        <a:p>
          <a:r>
            <a:rPr lang="es-ES" dirty="0"/>
            <a:t>Antes</a:t>
          </a:r>
        </a:p>
      </dgm:t>
    </dgm:pt>
    <dgm:pt modelId="{9C37D0D3-2440-4409-95B8-B49035C2F757}" type="parTrans" cxnId="{14E4CF2E-E195-49B8-9D9A-E8A73EE0C802}">
      <dgm:prSet/>
      <dgm:spPr/>
      <dgm:t>
        <a:bodyPr/>
        <a:lstStyle/>
        <a:p>
          <a:endParaRPr lang="es-ES"/>
        </a:p>
      </dgm:t>
    </dgm:pt>
    <dgm:pt modelId="{DE6DCBD5-70AA-4CDF-9519-3BD256B57774}" type="sibTrans" cxnId="{14E4CF2E-E195-49B8-9D9A-E8A73EE0C802}">
      <dgm:prSet/>
      <dgm:spPr/>
      <dgm:t>
        <a:bodyPr/>
        <a:lstStyle/>
        <a:p>
          <a:endParaRPr lang="es-ES"/>
        </a:p>
      </dgm:t>
    </dgm:pt>
    <dgm:pt modelId="{9CDF94CA-7982-42B8-8B02-A0CA9A35DBEF}">
      <dgm:prSet phldrT="[Texto]"/>
      <dgm:spPr/>
      <dgm:t>
        <a:bodyPr/>
        <a:lstStyle/>
        <a:p>
          <a:pPr algn="just"/>
          <a:r>
            <a:rPr lang="es-ES" dirty="0"/>
            <a:t>Leer los informes enviados</a:t>
          </a:r>
        </a:p>
      </dgm:t>
    </dgm:pt>
    <dgm:pt modelId="{904F9C69-6F87-4547-9C51-F54015FE2E77}" type="parTrans" cxnId="{D79CB7EE-0C34-40B5-9666-8D3E99C8B2DD}">
      <dgm:prSet/>
      <dgm:spPr/>
      <dgm:t>
        <a:bodyPr/>
        <a:lstStyle/>
        <a:p>
          <a:endParaRPr lang="es-ES"/>
        </a:p>
      </dgm:t>
    </dgm:pt>
    <dgm:pt modelId="{0445CFED-1992-4240-B4C7-CDBEAC811330}" type="sibTrans" cxnId="{D79CB7EE-0C34-40B5-9666-8D3E99C8B2DD}">
      <dgm:prSet/>
      <dgm:spPr/>
      <dgm:t>
        <a:bodyPr/>
        <a:lstStyle/>
        <a:p>
          <a:endParaRPr lang="es-ES"/>
        </a:p>
      </dgm:t>
    </dgm:pt>
    <dgm:pt modelId="{AE1A4B6A-4282-4DCD-ABBF-DA3D36539392}">
      <dgm:prSet phldrT="[Texto]"/>
      <dgm:spPr/>
      <dgm:t>
        <a:bodyPr/>
        <a:lstStyle/>
        <a:p>
          <a:pPr algn="just"/>
          <a:r>
            <a:rPr lang="es-ES" dirty="0"/>
            <a:t>Aclarar dudas</a:t>
          </a:r>
        </a:p>
      </dgm:t>
    </dgm:pt>
    <dgm:pt modelId="{D358DA84-E103-45CC-915C-0E0BE33492AB}" type="parTrans" cxnId="{5836EAD2-619F-4D1E-B94A-30D0BF32C717}">
      <dgm:prSet/>
      <dgm:spPr/>
      <dgm:t>
        <a:bodyPr/>
        <a:lstStyle/>
        <a:p>
          <a:endParaRPr lang="es-ES"/>
        </a:p>
      </dgm:t>
    </dgm:pt>
    <dgm:pt modelId="{D6A027D6-FD50-4718-A287-D5821168FD6E}" type="sibTrans" cxnId="{5836EAD2-619F-4D1E-B94A-30D0BF32C717}">
      <dgm:prSet/>
      <dgm:spPr/>
      <dgm:t>
        <a:bodyPr/>
        <a:lstStyle/>
        <a:p>
          <a:endParaRPr lang="es-ES"/>
        </a:p>
      </dgm:t>
    </dgm:pt>
    <dgm:pt modelId="{5FD382B7-9100-42DF-8213-E7A57CFE9F35}">
      <dgm:prSet phldrT="[Texto]"/>
      <dgm:spPr/>
      <dgm:t>
        <a:bodyPr/>
        <a:lstStyle/>
        <a:p>
          <a:r>
            <a:rPr lang="es-ES" dirty="0"/>
            <a:t>Durante</a:t>
          </a:r>
        </a:p>
      </dgm:t>
    </dgm:pt>
    <dgm:pt modelId="{4BCC762A-9DF3-4C4E-A20B-35B8629CC2C3}" type="parTrans" cxnId="{1F452358-A935-4202-B1B6-E2DCB515584F}">
      <dgm:prSet/>
      <dgm:spPr/>
      <dgm:t>
        <a:bodyPr/>
        <a:lstStyle/>
        <a:p>
          <a:endParaRPr lang="es-ES"/>
        </a:p>
      </dgm:t>
    </dgm:pt>
    <dgm:pt modelId="{9C66AB93-07A4-4983-9A1E-7F980C912A12}" type="sibTrans" cxnId="{1F452358-A935-4202-B1B6-E2DCB515584F}">
      <dgm:prSet/>
      <dgm:spPr/>
      <dgm:t>
        <a:bodyPr/>
        <a:lstStyle/>
        <a:p>
          <a:endParaRPr lang="es-ES"/>
        </a:p>
      </dgm:t>
    </dgm:pt>
    <dgm:pt modelId="{4E66D0F5-66C5-4C6C-BFDB-35CDACF3525F}">
      <dgm:prSet phldrT="[Texto]"/>
      <dgm:spPr/>
      <dgm:t>
        <a:bodyPr/>
        <a:lstStyle/>
        <a:p>
          <a:pPr algn="just"/>
          <a:r>
            <a:rPr lang="es-ES" dirty="0"/>
            <a:t>Asistir durante todo el evento</a:t>
          </a:r>
        </a:p>
      </dgm:t>
    </dgm:pt>
    <dgm:pt modelId="{383DE7DF-6145-4EFB-8FDD-86B7E0EB633D}" type="parTrans" cxnId="{A8772E03-43C8-4B28-9B0C-6A13DFA27B58}">
      <dgm:prSet/>
      <dgm:spPr/>
      <dgm:t>
        <a:bodyPr/>
        <a:lstStyle/>
        <a:p>
          <a:endParaRPr lang="es-ES"/>
        </a:p>
      </dgm:t>
    </dgm:pt>
    <dgm:pt modelId="{9269D6F4-A450-430F-8EA9-E62A4BC0688D}" type="sibTrans" cxnId="{A8772E03-43C8-4B28-9B0C-6A13DFA27B58}">
      <dgm:prSet/>
      <dgm:spPr/>
      <dgm:t>
        <a:bodyPr/>
        <a:lstStyle/>
        <a:p>
          <a:endParaRPr lang="es-ES"/>
        </a:p>
      </dgm:t>
    </dgm:pt>
    <dgm:pt modelId="{B6150D63-43C6-47FB-A0E3-2CAA8213944C}">
      <dgm:prSet phldrT="[Texto]"/>
      <dgm:spPr/>
      <dgm:t>
        <a:bodyPr/>
        <a:lstStyle/>
        <a:p>
          <a:pPr algn="just"/>
          <a:r>
            <a:rPr lang="es-ES" dirty="0"/>
            <a:t>Tomar decisiones en beneficio colectivo</a:t>
          </a:r>
        </a:p>
      </dgm:t>
    </dgm:pt>
    <dgm:pt modelId="{B9F44D25-715F-4174-AF83-EDCE7BFC476D}" type="parTrans" cxnId="{120C6C54-C4E0-404F-8733-1FC56C25FD59}">
      <dgm:prSet/>
      <dgm:spPr/>
      <dgm:t>
        <a:bodyPr/>
        <a:lstStyle/>
        <a:p>
          <a:endParaRPr lang="es-ES"/>
        </a:p>
      </dgm:t>
    </dgm:pt>
    <dgm:pt modelId="{2D708EE5-D43F-4E1F-9FCA-37E439A1F6BD}" type="sibTrans" cxnId="{120C6C54-C4E0-404F-8733-1FC56C25FD59}">
      <dgm:prSet/>
      <dgm:spPr/>
      <dgm:t>
        <a:bodyPr/>
        <a:lstStyle/>
        <a:p>
          <a:endParaRPr lang="es-ES"/>
        </a:p>
      </dgm:t>
    </dgm:pt>
    <dgm:pt modelId="{5A577E08-767B-440D-9C45-056F9F4A80C6}">
      <dgm:prSet phldrT="[Texto]"/>
      <dgm:spPr/>
      <dgm:t>
        <a:bodyPr/>
        <a:lstStyle/>
        <a:p>
          <a:r>
            <a:rPr lang="es-ES" dirty="0"/>
            <a:t>Después</a:t>
          </a:r>
        </a:p>
      </dgm:t>
    </dgm:pt>
    <dgm:pt modelId="{E51B009D-FE25-4293-B639-18AD8B5BFC65}" type="parTrans" cxnId="{9DE38C23-766A-4546-A21D-3865DE21A49B}">
      <dgm:prSet/>
      <dgm:spPr/>
      <dgm:t>
        <a:bodyPr/>
        <a:lstStyle/>
        <a:p>
          <a:endParaRPr lang="es-ES"/>
        </a:p>
      </dgm:t>
    </dgm:pt>
    <dgm:pt modelId="{82046C2E-B3D0-4BA7-ADA3-720AFC4C245B}" type="sibTrans" cxnId="{9DE38C23-766A-4546-A21D-3865DE21A49B}">
      <dgm:prSet/>
      <dgm:spPr/>
      <dgm:t>
        <a:bodyPr/>
        <a:lstStyle/>
        <a:p>
          <a:endParaRPr lang="es-ES"/>
        </a:p>
      </dgm:t>
    </dgm:pt>
    <dgm:pt modelId="{0E3EA0E6-E496-4633-8D6E-7B84891AADBA}">
      <dgm:prSet phldrT="[Texto]"/>
      <dgm:spPr/>
      <dgm:t>
        <a:bodyPr/>
        <a:lstStyle/>
        <a:p>
          <a:pPr algn="just"/>
          <a:r>
            <a:rPr lang="es-ES" dirty="0"/>
            <a:t>Dar a conocer los resultados de la Asamblea</a:t>
          </a:r>
        </a:p>
      </dgm:t>
    </dgm:pt>
    <dgm:pt modelId="{85DC2322-78EA-451A-A040-509EB2926E4D}" type="parTrans" cxnId="{50573643-DFC8-49AF-8E9D-34FBEDD6024B}">
      <dgm:prSet/>
      <dgm:spPr/>
      <dgm:t>
        <a:bodyPr/>
        <a:lstStyle/>
        <a:p>
          <a:endParaRPr lang="es-ES"/>
        </a:p>
      </dgm:t>
    </dgm:pt>
    <dgm:pt modelId="{D3A555E4-C24F-4EAB-859E-8D54671DD469}" type="sibTrans" cxnId="{50573643-DFC8-49AF-8E9D-34FBEDD6024B}">
      <dgm:prSet/>
      <dgm:spPr/>
      <dgm:t>
        <a:bodyPr/>
        <a:lstStyle/>
        <a:p>
          <a:endParaRPr lang="es-ES"/>
        </a:p>
      </dgm:t>
    </dgm:pt>
    <dgm:pt modelId="{0054BFFD-A314-47E7-8609-16351460F699}">
      <dgm:prSet phldrT="[Texto]"/>
      <dgm:spPr/>
      <dgm:t>
        <a:bodyPr/>
        <a:lstStyle/>
        <a:p>
          <a:pPr algn="just"/>
          <a:r>
            <a:rPr lang="es-ES" dirty="0"/>
            <a:t>Documentarse sobre el avance de las recomendaciones y proposiciones y resultados</a:t>
          </a:r>
        </a:p>
      </dgm:t>
    </dgm:pt>
    <dgm:pt modelId="{B28545D8-172A-4BB5-933C-2F77C79F380F}" type="parTrans" cxnId="{C9BB5A42-93C2-4A65-A135-4328F6C2BC63}">
      <dgm:prSet/>
      <dgm:spPr/>
      <dgm:t>
        <a:bodyPr/>
        <a:lstStyle/>
        <a:p>
          <a:endParaRPr lang="es-ES"/>
        </a:p>
      </dgm:t>
    </dgm:pt>
    <dgm:pt modelId="{A3EF4EEF-D256-4676-B143-467C6EA1AF19}" type="sibTrans" cxnId="{C9BB5A42-93C2-4A65-A135-4328F6C2BC63}">
      <dgm:prSet/>
      <dgm:spPr/>
      <dgm:t>
        <a:bodyPr/>
        <a:lstStyle/>
        <a:p>
          <a:endParaRPr lang="es-ES"/>
        </a:p>
      </dgm:t>
    </dgm:pt>
    <dgm:pt modelId="{094447F8-FBFC-42E3-B7CE-C0F4656D28C7}">
      <dgm:prSet phldrT="[Texto]"/>
      <dgm:spPr/>
      <dgm:t>
        <a:bodyPr/>
        <a:lstStyle/>
        <a:p>
          <a:pPr algn="just"/>
          <a:r>
            <a:rPr lang="es-ES" dirty="0"/>
            <a:t>Documentar propuestas a presentar en la Asamblea</a:t>
          </a:r>
        </a:p>
      </dgm:t>
    </dgm:pt>
    <dgm:pt modelId="{0D05F6C9-43D7-4EB0-949C-13C0AC530196}" type="parTrans" cxnId="{C8A37084-A6CA-4E5C-A8AB-39CA10AED9A0}">
      <dgm:prSet/>
      <dgm:spPr/>
      <dgm:t>
        <a:bodyPr/>
        <a:lstStyle/>
        <a:p>
          <a:endParaRPr lang="es-ES"/>
        </a:p>
      </dgm:t>
    </dgm:pt>
    <dgm:pt modelId="{E23E1F29-BCF8-4D73-8CA9-532DB7BCE85F}" type="sibTrans" cxnId="{C8A37084-A6CA-4E5C-A8AB-39CA10AED9A0}">
      <dgm:prSet/>
      <dgm:spPr/>
      <dgm:t>
        <a:bodyPr/>
        <a:lstStyle/>
        <a:p>
          <a:endParaRPr lang="es-ES"/>
        </a:p>
      </dgm:t>
    </dgm:pt>
    <dgm:pt modelId="{E01EB44F-A162-4168-AA5C-AB097673BC71}">
      <dgm:prSet phldrT="[Texto]"/>
      <dgm:spPr/>
      <dgm:t>
        <a:bodyPr/>
        <a:lstStyle/>
        <a:p>
          <a:pPr algn="just"/>
          <a:r>
            <a:rPr lang="es-ES" dirty="0"/>
            <a:t>Definir el direccionamiento del Fondo</a:t>
          </a:r>
        </a:p>
      </dgm:t>
    </dgm:pt>
    <dgm:pt modelId="{5EF4FC58-77DA-4967-9CB1-CA7D9999FB9D}" type="parTrans" cxnId="{7DBFF7E6-C7C7-434C-B9E7-5B79E6D741DC}">
      <dgm:prSet/>
      <dgm:spPr/>
      <dgm:t>
        <a:bodyPr/>
        <a:lstStyle/>
        <a:p>
          <a:endParaRPr lang="es-ES"/>
        </a:p>
      </dgm:t>
    </dgm:pt>
    <dgm:pt modelId="{2204FD87-51EF-425E-BFF7-11FE5166ABA2}" type="sibTrans" cxnId="{7DBFF7E6-C7C7-434C-B9E7-5B79E6D741DC}">
      <dgm:prSet/>
      <dgm:spPr/>
      <dgm:t>
        <a:bodyPr/>
        <a:lstStyle/>
        <a:p>
          <a:endParaRPr lang="es-ES"/>
        </a:p>
      </dgm:t>
    </dgm:pt>
    <dgm:pt modelId="{8E80466B-0C06-4A60-AFC1-B19D4C574EF2}">
      <dgm:prSet phldrT="[Texto]"/>
      <dgm:spPr/>
      <dgm:t>
        <a:bodyPr/>
        <a:lstStyle/>
        <a:p>
          <a:pPr algn="just"/>
          <a:r>
            <a:rPr lang="es-ES" dirty="0"/>
            <a:t>Escuchar las necesidades de los asociados</a:t>
          </a:r>
        </a:p>
      </dgm:t>
    </dgm:pt>
    <dgm:pt modelId="{AB625C77-D66A-4629-B1A0-1C03D181CCB5}" type="parTrans" cxnId="{AC750256-7CAE-498D-968E-961EE4ADFACC}">
      <dgm:prSet/>
      <dgm:spPr/>
      <dgm:t>
        <a:bodyPr/>
        <a:lstStyle/>
        <a:p>
          <a:endParaRPr lang="es-ES"/>
        </a:p>
      </dgm:t>
    </dgm:pt>
    <dgm:pt modelId="{B2255C88-DDFD-4534-9AB0-8B1CD6564FB0}" type="sibTrans" cxnId="{AC750256-7CAE-498D-968E-961EE4ADFACC}">
      <dgm:prSet/>
      <dgm:spPr/>
      <dgm:t>
        <a:bodyPr/>
        <a:lstStyle/>
        <a:p>
          <a:endParaRPr lang="es-ES"/>
        </a:p>
      </dgm:t>
    </dgm:pt>
    <dgm:pt modelId="{06314187-72B4-486F-8B2B-D9F60EE8CCC9}">
      <dgm:prSet phldrT="[Texto]"/>
      <dgm:spPr/>
      <dgm:t>
        <a:bodyPr/>
        <a:lstStyle/>
        <a:p>
          <a:pPr algn="just"/>
          <a:r>
            <a:rPr lang="es-ES" dirty="0"/>
            <a:t>Respetar el uso de la palabra</a:t>
          </a:r>
        </a:p>
      </dgm:t>
    </dgm:pt>
    <dgm:pt modelId="{B2F67146-7F42-4E02-B0A2-DDCC5948F3B0}" type="parTrans" cxnId="{1B7A75E1-0162-4E98-B780-64B56FAE3712}">
      <dgm:prSet/>
      <dgm:spPr/>
      <dgm:t>
        <a:bodyPr/>
        <a:lstStyle/>
        <a:p>
          <a:endParaRPr lang="es-ES"/>
        </a:p>
      </dgm:t>
    </dgm:pt>
    <dgm:pt modelId="{E5234EA4-B62E-43C4-ADCB-E2E0F8257E92}" type="sibTrans" cxnId="{1B7A75E1-0162-4E98-B780-64B56FAE3712}">
      <dgm:prSet/>
      <dgm:spPr/>
      <dgm:t>
        <a:bodyPr/>
        <a:lstStyle/>
        <a:p>
          <a:endParaRPr lang="es-ES"/>
        </a:p>
      </dgm:t>
    </dgm:pt>
    <dgm:pt modelId="{3E8B7EA6-E804-42C8-9BC2-8706128A41F7}" type="pres">
      <dgm:prSet presAssocID="{154E5DF7-DFA8-44E6-8593-C47A38DEE99F}" presName="Name0" presStyleCnt="0">
        <dgm:presLayoutVars>
          <dgm:dir/>
          <dgm:animLvl val="lvl"/>
          <dgm:resizeHandles val="exact"/>
        </dgm:presLayoutVars>
      </dgm:prSet>
      <dgm:spPr/>
    </dgm:pt>
    <dgm:pt modelId="{29F9ED7C-F0AF-449C-8BBE-2E47ED221697}" type="pres">
      <dgm:prSet presAssocID="{78981C9E-7EBE-4E9D-95BE-32D8E39D25A3}" presName="composite" presStyleCnt="0"/>
      <dgm:spPr/>
    </dgm:pt>
    <dgm:pt modelId="{E4832D11-0722-4422-99F1-A8A00578562E}" type="pres">
      <dgm:prSet presAssocID="{78981C9E-7EBE-4E9D-95BE-32D8E39D25A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9FBBB73-864D-4615-99DB-5F80FC4473D1}" type="pres">
      <dgm:prSet presAssocID="{78981C9E-7EBE-4E9D-95BE-32D8E39D25A3}" presName="desTx" presStyleLbl="alignAccFollowNode1" presStyleIdx="0" presStyleCnt="3">
        <dgm:presLayoutVars>
          <dgm:bulletEnabled val="1"/>
        </dgm:presLayoutVars>
      </dgm:prSet>
      <dgm:spPr/>
    </dgm:pt>
    <dgm:pt modelId="{01E9D7A2-C5B1-4E89-84B8-2430A8AF7C57}" type="pres">
      <dgm:prSet presAssocID="{DE6DCBD5-70AA-4CDF-9519-3BD256B57774}" presName="space" presStyleCnt="0"/>
      <dgm:spPr/>
    </dgm:pt>
    <dgm:pt modelId="{D0D1B6E7-6963-4DE3-857B-8B24F4B3FA4C}" type="pres">
      <dgm:prSet presAssocID="{5FD382B7-9100-42DF-8213-E7A57CFE9F35}" presName="composite" presStyleCnt="0"/>
      <dgm:spPr/>
    </dgm:pt>
    <dgm:pt modelId="{BF2B61B7-8B81-4A4A-B8EB-41118D5BCA1B}" type="pres">
      <dgm:prSet presAssocID="{5FD382B7-9100-42DF-8213-E7A57CFE9F3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12C1A30-4A04-4388-A874-EB8B8118CA03}" type="pres">
      <dgm:prSet presAssocID="{5FD382B7-9100-42DF-8213-E7A57CFE9F35}" presName="desTx" presStyleLbl="alignAccFollowNode1" presStyleIdx="1" presStyleCnt="3">
        <dgm:presLayoutVars>
          <dgm:bulletEnabled val="1"/>
        </dgm:presLayoutVars>
      </dgm:prSet>
      <dgm:spPr/>
    </dgm:pt>
    <dgm:pt modelId="{7E056D38-B3CB-416E-9123-0772524146A3}" type="pres">
      <dgm:prSet presAssocID="{9C66AB93-07A4-4983-9A1E-7F980C912A12}" presName="space" presStyleCnt="0"/>
      <dgm:spPr/>
    </dgm:pt>
    <dgm:pt modelId="{BACF601B-66EF-4407-A650-407258769957}" type="pres">
      <dgm:prSet presAssocID="{5A577E08-767B-440D-9C45-056F9F4A80C6}" presName="composite" presStyleCnt="0"/>
      <dgm:spPr/>
    </dgm:pt>
    <dgm:pt modelId="{E91EC341-A577-43EC-B378-605F43978E4B}" type="pres">
      <dgm:prSet presAssocID="{5A577E08-767B-440D-9C45-056F9F4A80C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9CEEC1E-F485-4401-BD69-C7D3C64FF4A3}" type="pres">
      <dgm:prSet presAssocID="{5A577E08-767B-440D-9C45-056F9F4A80C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8772E03-43C8-4B28-9B0C-6A13DFA27B58}" srcId="{5FD382B7-9100-42DF-8213-E7A57CFE9F35}" destId="{4E66D0F5-66C5-4C6C-BFDB-35CDACF3525F}" srcOrd="0" destOrd="0" parTransId="{383DE7DF-6145-4EFB-8FDD-86B7E0EB633D}" sibTransId="{9269D6F4-A450-430F-8EA9-E62A4BC0688D}"/>
    <dgm:cxn modelId="{EE756516-A698-4DA0-AE21-2A2618B04710}" type="presOf" srcId="{AE1A4B6A-4282-4DCD-ABBF-DA3D36539392}" destId="{B9FBBB73-864D-4615-99DB-5F80FC4473D1}" srcOrd="0" destOrd="1" presId="urn:microsoft.com/office/officeart/2005/8/layout/hList1"/>
    <dgm:cxn modelId="{9DE38C23-766A-4546-A21D-3865DE21A49B}" srcId="{154E5DF7-DFA8-44E6-8593-C47A38DEE99F}" destId="{5A577E08-767B-440D-9C45-056F9F4A80C6}" srcOrd="2" destOrd="0" parTransId="{E51B009D-FE25-4293-B639-18AD8B5BFC65}" sibTransId="{82046C2E-B3D0-4BA7-ADA3-720AFC4C245B}"/>
    <dgm:cxn modelId="{14E4CF2E-E195-49B8-9D9A-E8A73EE0C802}" srcId="{154E5DF7-DFA8-44E6-8593-C47A38DEE99F}" destId="{78981C9E-7EBE-4E9D-95BE-32D8E39D25A3}" srcOrd="0" destOrd="0" parTransId="{9C37D0D3-2440-4409-95B8-B49035C2F757}" sibTransId="{DE6DCBD5-70AA-4CDF-9519-3BD256B57774}"/>
    <dgm:cxn modelId="{AC12F23A-75B1-4F93-BD8B-E9B2DCC683D3}" type="presOf" srcId="{0E3EA0E6-E496-4633-8D6E-7B84891AADBA}" destId="{09CEEC1E-F485-4401-BD69-C7D3C64FF4A3}" srcOrd="0" destOrd="0" presId="urn:microsoft.com/office/officeart/2005/8/layout/hList1"/>
    <dgm:cxn modelId="{C9BB5A42-93C2-4A65-A135-4328F6C2BC63}" srcId="{5A577E08-767B-440D-9C45-056F9F4A80C6}" destId="{0054BFFD-A314-47E7-8609-16351460F699}" srcOrd="1" destOrd="0" parTransId="{B28545D8-172A-4BB5-933C-2F77C79F380F}" sibTransId="{A3EF4EEF-D256-4676-B143-467C6EA1AF19}"/>
    <dgm:cxn modelId="{50573643-DFC8-49AF-8E9D-34FBEDD6024B}" srcId="{5A577E08-767B-440D-9C45-056F9F4A80C6}" destId="{0E3EA0E6-E496-4633-8D6E-7B84891AADBA}" srcOrd="0" destOrd="0" parTransId="{85DC2322-78EA-451A-A040-509EB2926E4D}" sibTransId="{D3A555E4-C24F-4EAB-859E-8D54671DD469}"/>
    <dgm:cxn modelId="{AA1F3452-073F-4043-B3BF-E75C28C33D8A}" type="presOf" srcId="{06314187-72B4-486F-8B2B-D9F60EE8CCC9}" destId="{B12C1A30-4A04-4388-A874-EB8B8118CA03}" srcOrd="0" destOrd="3" presId="urn:microsoft.com/office/officeart/2005/8/layout/hList1"/>
    <dgm:cxn modelId="{120C6C54-C4E0-404F-8733-1FC56C25FD59}" srcId="{5FD382B7-9100-42DF-8213-E7A57CFE9F35}" destId="{B6150D63-43C6-47FB-A0E3-2CAA8213944C}" srcOrd="2" destOrd="0" parTransId="{B9F44D25-715F-4174-AF83-EDCE7BFC476D}" sibTransId="{2D708EE5-D43F-4E1F-9FCA-37E439A1F6BD}"/>
    <dgm:cxn modelId="{AC750256-7CAE-498D-968E-961EE4ADFACC}" srcId="{78981C9E-7EBE-4E9D-95BE-32D8E39D25A3}" destId="{8E80466B-0C06-4A60-AFC1-B19D4C574EF2}" srcOrd="2" destOrd="0" parTransId="{AB625C77-D66A-4629-B1A0-1C03D181CCB5}" sibTransId="{B2255C88-DDFD-4534-9AB0-8B1CD6564FB0}"/>
    <dgm:cxn modelId="{7B1DF276-571E-4AB4-ABDF-E652B106D16F}" type="presOf" srcId="{4E66D0F5-66C5-4C6C-BFDB-35CDACF3525F}" destId="{B12C1A30-4A04-4388-A874-EB8B8118CA03}" srcOrd="0" destOrd="0" presId="urn:microsoft.com/office/officeart/2005/8/layout/hList1"/>
    <dgm:cxn modelId="{6A3EFE77-27E7-4FF0-ABB4-891A3806971D}" type="presOf" srcId="{5A577E08-767B-440D-9C45-056F9F4A80C6}" destId="{E91EC341-A577-43EC-B378-605F43978E4B}" srcOrd="0" destOrd="0" presId="urn:microsoft.com/office/officeart/2005/8/layout/hList1"/>
    <dgm:cxn modelId="{1F452358-A935-4202-B1B6-E2DCB515584F}" srcId="{154E5DF7-DFA8-44E6-8593-C47A38DEE99F}" destId="{5FD382B7-9100-42DF-8213-E7A57CFE9F35}" srcOrd="1" destOrd="0" parTransId="{4BCC762A-9DF3-4C4E-A20B-35B8629CC2C3}" sibTransId="{9C66AB93-07A4-4983-9A1E-7F980C912A12}"/>
    <dgm:cxn modelId="{C8A37084-A6CA-4E5C-A8AB-39CA10AED9A0}" srcId="{78981C9E-7EBE-4E9D-95BE-32D8E39D25A3}" destId="{094447F8-FBFC-42E3-B7CE-C0F4656D28C7}" srcOrd="3" destOrd="0" parTransId="{0D05F6C9-43D7-4EB0-949C-13C0AC530196}" sibTransId="{E23E1F29-BCF8-4D73-8CA9-532DB7BCE85F}"/>
    <dgm:cxn modelId="{1103DD85-BEA3-48DC-BC7D-4E6C8F052B55}" type="presOf" srcId="{154E5DF7-DFA8-44E6-8593-C47A38DEE99F}" destId="{3E8B7EA6-E804-42C8-9BC2-8706128A41F7}" srcOrd="0" destOrd="0" presId="urn:microsoft.com/office/officeart/2005/8/layout/hList1"/>
    <dgm:cxn modelId="{5666F785-7186-4324-9661-FB2D7B0F5A88}" type="presOf" srcId="{9CDF94CA-7982-42B8-8B02-A0CA9A35DBEF}" destId="{B9FBBB73-864D-4615-99DB-5F80FC4473D1}" srcOrd="0" destOrd="0" presId="urn:microsoft.com/office/officeart/2005/8/layout/hList1"/>
    <dgm:cxn modelId="{4EEA068A-B2B3-4051-9F8A-8235F88D1B19}" type="presOf" srcId="{5FD382B7-9100-42DF-8213-E7A57CFE9F35}" destId="{BF2B61B7-8B81-4A4A-B8EB-41118D5BCA1B}" srcOrd="0" destOrd="0" presId="urn:microsoft.com/office/officeart/2005/8/layout/hList1"/>
    <dgm:cxn modelId="{39C09792-EE8E-475D-8A16-2210895EA4B8}" type="presOf" srcId="{094447F8-FBFC-42E3-B7CE-C0F4656D28C7}" destId="{B9FBBB73-864D-4615-99DB-5F80FC4473D1}" srcOrd="0" destOrd="3" presId="urn:microsoft.com/office/officeart/2005/8/layout/hList1"/>
    <dgm:cxn modelId="{19D3D19C-4EE1-4CC5-B8CC-D98938A27287}" type="presOf" srcId="{0054BFFD-A314-47E7-8609-16351460F699}" destId="{09CEEC1E-F485-4401-BD69-C7D3C64FF4A3}" srcOrd="0" destOrd="1" presId="urn:microsoft.com/office/officeart/2005/8/layout/hList1"/>
    <dgm:cxn modelId="{A61DFF9C-7C23-4033-B302-441B6185F6B0}" type="presOf" srcId="{B6150D63-43C6-47FB-A0E3-2CAA8213944C}" destId="{B12C1A30-4A04-4388-A874-EB8B8118CA03}" srcOrd="0" destOrd="2" presId="urn:microsoft.com/office/officeart/2005/8/layout/hList1"/>
    <dgm:cxn modelId="{C09205BB-CCD6-497D-B393-635C03ECF443}" type="presOf" srcId="{78981C9E-7EBE-4E9D-95BE-32D8E39D25A3}" destId="{E4832D11-0722-4422-99F1-A8A00578562E}" srcOrd="0" destOrd="0" presId="urn:microsoft.com/office/officeart/2005/8/layout/hList1"/>
    <dgm:cxn modelId="{ABDBDABD-B9FA-4C66-B73B-D911A1DE2E10}" type="presOf" srcId="{E01EB44F-A162-4168-AA5C-AB097673BC71}" destId="{B12C1A30-4A04-4388-A874-EB8B8118CA03}" srcOrd="0" destOrd="1" presId="urn:microsoft.com/office/officeart/2005/8/layout/hList1"/>
    <dgm:cxn modelId="{DBFCECBD-3459-40AA-AA3D-4A1AD97A72B2}" type="presOf" srcId="{8E80466B-0C06-4A60-AFC1-B19D4C574EF2}" destId="{B9FBBB73-864D-4615-99DB-5F80FC4473D1}" srcOrd="0" destOrd="2" presId="urn:microsoft.com/office/officeart/2005/8/layout/hList1"/>
    <dgm:cxn modelId="{5836EAD2-619F-4D1E-B94A-30D0BF32C717}" srcId="{78981C9E-7EBE-4E9D-95BE-32D8E39D25A3}" destId="{AE1A4B6A-4282-4DCD-ABBF-DA3D36539392}" srcOrd="1" destOrd="0" parTransId="{D358DA84-E103-45CC-915C-0E0BE33492AB}" sibTransId="{D6A027D6-FD50-4718-A287-D5821168FD6E}"/>
    <dgm:cxn modelId="{1B7A75E1-0162-4E98-B780-64B56FAE3712}" srcId="{5FD382B7-9100-42DF-8213-E7A57CFE9F35}" destId="{06314187-72B4-486F-8B2B-D9F60EE8CCC9}" srcOrd="3" destOrd="0" parTransId="{B2F67146-7F42-4E02-B0A2-DDCC5948F3B0}" sibTransId="{E5234EA4-B62E-43C4-ADCB-E2E0F8257E92}"/>
    <dgm:cxn modelId="{7DBFF7E6-C7C7-434C-B9E7-5B79E6D741DC}" srcId="{5FD382B7-9100-42DF-8213-E7A57CFE9F35}" destId="{E01EB44F-A162-4168-AA5C-AB097673BC71}" srcOrd="1" destOrd="0" parTransId="{5EF4FC58-77DA-4967-9CB1-CA7D9999FB9D}" sibTransId="{2204FD87-51EF-425E-BFF7-11FE5166ABA2}"/>
    <dgm:cxn modelId="{D79CB7EE-0C34-40B5-9666-8D3E99C8B2DD}" srcId="{78981C9E-7EBE-4E9D-95BE-32D8E39D25A3}" destId="{9CDF94CA-7982-42B8-8B02-A0CA9A35DBEF}" srcOrd="0" destOrd="0" parTransId="{904F9C69-6F87-4547-9C51-F54015FE2E77}" sibTransId="{0445CFED-1992-4240-B4C7-CDBEAC811330}"/>
    <dgm:cxn modelId="{720B9390-0FB0-4F88-BE9F-2EF2AA7FB8F2}" type="presParOf" srcId="{3E8B7EA6-E804-42C8-9BC2-8706128A41F7}" destId="{29F9ED7C-F0AF-449C-8BBE-2E47ED221697}" srcOrd="0" destOrd="0" presId="urn:microsoft.com/office/officeart/2005/8/layout/hList1"/>
    <dgm:cxn modelId="{860BF4BA-807A-424D-A0C3-ECAFB6B62539}" type="presParOf" srcId="{29F9ED7C-F0AF-449C-8BBE-2E47ED221697}" destId="{E4832D11-0722-4422-99F1-A8A00578562E}" srcOrd="0" destOrd="0" presId="urn:microsoft.com/office/officeart/2005/8/layout/hList1"/>
    <dgm:cxn modelId="{A457D5E3-9886-45BF-9522-A57C044F9029}" type="presParOf" srcId="{29F9ED7C-F0AF-449C-8BBE-2E47ED221697}" destId="{B9FBBB73-864D-4615-99DB-5F80FC4473D1}" srcOrd="1" destOrd="0" presId="urn:microsoft.com/office/officeart/2005/8/layout/hList1"/>
    <dgm:cxn modelId="{CEA266CE-97A8-4EA2-9FBD-980B2EB878DD}" type="presParOf" srcId="{3E8B7EA6-E804-42C8-9BC2-8706128A41F7}" destId="{01E9D7A2-C5B1-4E89-84B8-2430A8AF7C57}" srcOrd="1" destOrd="0" presId="urn:microsoft.com/office/officeart/2005/8/layout/hList1"/>
    <dgm:cxn modelId="{B0FB2DA5-EAE7-497D-825C-F6FD215527D0}" type="presParOf" srcId="{3E8B7EA6-E804-42C8-9BC2-8706128A41F7}" destId="{D0D1B6E7-6963-4DE3-857B-8B24F4B3FA4C}" srcOrd="2" destOrd="0" presId="urn:microsoft.com/office/officeart/2005/8/layout/hList1"/>
    <dgm:cxn modelId="{9736705C-33D4-4DC1-8DA3-8678647D2A15}" type="presParOf" srcId="{D0D1B6E7-6963-4DE3-857B-8B24F4B3FA4C}" destId="{BF2B61B7-8B81-4A4A-B8EB-41118D5BCA1B}" srcOrd="0" destOrd="0" presId="urn:microsoft.com/office/officeart/2005/8/layout/hList1"/>
    <dgm:cxn modelId="{9B5AF546-9DCB-4A5A-B2BF-D975D2C12E2E}" type="presParOf" srcId="{D0D1B6E7-6963-4DE3-857B-8B24F4B3FA4C}" destId="{B12C1A30-4A04-4388-A874-EB8B8118CA03}" srcOrd="1" destOrd="0" presId="urn:microsoft.com/office/officeart/2005/8/layout/hList1"/>
    <dgm:cxn modelId="{22427891-FC7C-48F9-B6F2-D2B84C8571F0}" type="presParOf" srcId="{3E8B7EA6-E804-42C8-9BC2-8706128A41F7}" destId="{7E056D38-B3CB-416E-9123-0772524146A3}" srcOrd="3" destOrd="0" presId="urn:microsoft.com/office/officeart/2005/8/layout/hList1"/>
    <dgm:cxn modelId="{7F7B76CD-E342-4C6F-989B-C185DD44BF80}" type="presParOf" srcId="{3E8B7EA6-E804-42C8-9BC2-8706128A41F7}" destId="{BACF601B-66EF-4407-A650-407258769957}" srcOrd="4" destOrd="0" presId="urn:microsoft.com/office/officeart/2005/8/layout/hList1"/>
    <dgm:cxn modelId="{02F43D84-9D5F-4B15-909B-BD304BF67826}" type="presParOf" srcId="{BACF601B-66EF-4407-A650-407258769957}" destId="{E91EC341-A577-43EC-B378-605F43978E4B}" srcOrd="0" destOrd="0" presId="urn:microsoft.com/office/officeart/2005/8/layout/hList1"/>
    <dgm:cxn modelId="{E3C3243F-D798-41CE-9EBF-C0475CC3675B}" type="presParOf" srcId="{BACF601B-66EF-4407-A650-407258769957}" destId="{09CEEC1E-F485-4401-BD69-C7D3C64FF4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32D11-0722-4422-99F1-A8A00578562E}">
      <dsp:nvSpPr>
        <dsp:cNvPr id="0" name=""/>
        <dsp:cNvSpPr/>
      </dsp:nvSpPr>
      <dsp:spPr>
        <a:xfrm>
          <a:off x="2963" y="280691"/>
          <a:ext cx="2889369" cy="72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Antes</a:t>
          </a:r>
        </a:p>
      </dsp:txBody>
      <dsp:txXfrm>
        <a:off x="2963" y="280691"/>
        <a:ext cx="2889369" cy="720000"/>
      </dsp:txXfrm>
    </dsp:sp>
    <dsp:sp modelId="{B9FBBB73-864D-4615-99DB-5F80FC4473D1}">
      <dsp:nvSpPr>
        <dsp:cNvPr id="0" name=""/>
        <dsp:cNvSpPr/>
      </dsp:nvSpPr>
      <dsp:spPr>
        <a:xfrm>
          <a:off x="2963" y="1000691"/>
          <a:ext cx="2889369" cy="4048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Leer los informes enviados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Aclarar dudas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Escuchar las necesidades de los asociados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Documentar propuestas a presentar en la Asamblea</a:t>
          </a:r>
        </a:p>
      </dsp:txBody>
      <dsp:txXfrm>
        <a:off x="2963" y="1000691"/>
        <a:ext cx="2889369" cy="4048875"/>
      </dsp:txXfrm>
    </dsp:sp>
    <dsp:sp modelId="{BF2B61B7-8B81-4A4A-B8EB-41118D5BCA1B}">
      <dsp:nvSpPr>
        <dsp:cNvPr id="0" name=""/>
        <dsp:cNvSpPr/>
      </dsp:nvSpPr>
      <dsp:spPr>
        <a:xfrm>
          <a:off x="3296845" y="280691"/>
          <a:ext cx="2889369" cy="72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Durante</a:t>
          </a:r>
        </a:p>
      </dsp:txBody>
      <dsp:txXfrm>
        <a:off x="3296845" y="280691"/>
        <a:ext cx="2889369" cy="720000"/>
      </dsp:txXfrm>
    </dsp:sp>
    <dsp:sp modelId="{B12C1A30-4A04-4388-A874-EB8B8118CA03}">
      <dsp:nvSpPr>
        <dsp:cNvPr id="0" name=""/>
        <dsp:cNvSpPr/>
      </dsp:nvSpPr>
      <dsp:spPr>
        <a:xfrm>
          <a:off x="3296845" y="1000691"/>
          <a:ext cx="2889369" cy="4048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Asistir durante todo el evento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Definir el direccionamiento del Fondo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Tomar decisiones en beneficio colectivo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Respetar el uso de la palabra</a:t>
          </a:r>
        </a:p>
      </dsp:txBody>
      <dsp:txXfrm>
        <a:off x="3296845" y="1000691"/>
        <a:ext cx="2889369" cy="4048875"/>
      </dsp:txXfrm>
    </dsp:sp>
    <dsp:sp modelId="{E91EC341-A577-43EC-B378-605F43978E4B}">
      <dsp:nvSpPr>
        <dsp:cNvPr id="0" name=""/>
        <dsp:cNvSpPr/>
      </dsp:nvSpPr>
      <dsp:spPr>
        <a:xfrm>
          <a:off x="6590726" y="280691"/>
          <a:ext cx="2889369" cy="72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Después</a:t>
          </a:r>
        </a:p>
      </dsp:txBody>
      <dsp:txXfrm>
        <a:off x="6590726" y="280691"/>
        <a:ext cx="2889369" cy="720000"/>
      </dsp:txXfrm>
    </dsp:sp>
    <dsp:sp modelId="{09CEEC1E-F485-4401-BD69-C7D3C64FF4A3}">
      <dsp:nvSpPr>
        <dsp:cNvPr id="0" name=""/>
        <dsp:cNvSpPr/>
      </dsp:nvSpPr>
      <dsp:spPr>
        <a:xfrm>
          <a:off x="6590726" y="1000691"/>
          <a:ext cx="2889369" cy="4048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Dar a conocer los resultados de la Asamblea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Documentarse sobre el avance de las recomendaciones y proposiciones y resultados</a:t>
          </a:r>
        </a:p>
      </dsp:txBody>
      <dsp:txXfrm>
        <a:off x="6590726" y="1000691"/>
        <a:ext cx="2889369" cy="4048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130C5-3FF8-4C36-977A-4C657916C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A8EF31-CA2A-4CEF-82CD-38F3CCFED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A474A4-1F25-4FE0-94EC-585D0211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D65-CB13-4F5C-B86B-A7C183DAA737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5F204E-E159-4E9F-BC5F-523B26DC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DDB15-79F6-41DB-8554-A4941295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56B9-D857-424B-9BF2-346A82FF8D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89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3B660-0384-4CF2-9FCA-2EF3C84B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039742-8EB9-4D45-9399-6BFDEB755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ABDF5-5BD4-4008-BF68-D7A01DD7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D65-CB13-4F5C-B86B-A7C183DAA737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1B3632-D75B-45BB-9F44-195A0B66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801F9-B6C0-493B-8E93-C5C5CD48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56B9-D857-424B-9BF2-346A82FF8D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854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640F13-165C-46FA-BEB2-5B3649B31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F02423-9169-4BD7-9DBA-248FBF792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A624F9-7F7F-4B35-9491-66E65F26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D65-CB13-4F5C-B86B-A7C183DAA737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E78363-7FE0-4838-B8BD-2C6DC6FA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C07BD5-104B-43B6-B849-F024CD13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56B9-D857-424B-9BF2-346A82FF8D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71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15EDE-E992-4DD9-AFA6-169CA912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0161DE-6914-4208-B5FC-5EF5B4F9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F53E5D-7C22-47D6-A5B8-2FE69D6C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D65-CB13-4F5C-B86B-A7C183DAA737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6CB631-416D-495D-85E0-8C294532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F0381-D80C-41C2-80C2-D523D6C2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56B9-D857-424B-9BF2-346A82FF8D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790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D91CF-2177-471A-BA11-D4F3218D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91AA01-68D6-462E-8DB2-3F699171F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4E2288-F3D1-49AB-AA40-47F2F18A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D65-CB13-4F5C-B86B-A7C183DAA737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D034F0-9412-44C9-A999-EFEDC3F8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D6C0A-958F-437A-9E1B-AAA4A204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56B9-D857-424B-9BF2-346A82FF8D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78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C1418-C462-4408-B636-882B939A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98CF37-2593-44E3-8B29-41FCB0A6D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B4A972-3214-4536-AF52-964B4A98D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D0168F-1537-45C7-BC8C-F34D830C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D65-CB13-4F5C-B86B-A7C183DAA737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7BD70C-ECFA-429E-9931-B22BFDA5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601AC7-B616-457E-818C-D66288F3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56B9-D857-424B-9BF2-346A82FF8D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287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E29C8-3888-46CF-BCF1-9AF97DE4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6165F7-1D73-4A3E-8B67-EE0E4F0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727395-C1D7-45E6-98C0-DB147D6AF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3711DD-FFC2-4E46-8B0A-373AFF7C7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252825-FDA7-41DB-8A04-28A1DEED6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1A1A12-75E9-453D-8C56-470EB3417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D65-CB13-4F5C-B86B-A7C183DAA737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1A3695-01BE-4920-92AF-DAB3208AE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CEC1F7-F3F9-4036-9DFD-FFB000CA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56B9-D857-424B-9BF2-346A82FF8D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53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F407C-7430-4018-AE91-CDC3A52D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26F7D7-17BA-4C60-BE1F-0617E1B3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D65-CB13-4F5C-B86B-A7C183DAA737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6554DA-7458-468C-B8DA-4F5AC257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F055B2-41AE-4E98-AF0E-1696C517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56B9-D857-424B-9BF2-346A82FF8D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179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D89CB5-85FE-435B-ABB5-12E40F59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D65-CB13-4F5C-B86B-A7C183DAA737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5AC8B4-D0F2-43B6-B689-C153B8BC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8C9043-CC6C-4E7A-BFE0-CBBD9B95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56B9-D857-424B-9BF2-346A82FF8D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131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3DD9C-1FD7-4216-95FC-D59BB52A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766D1-3F3F-4111-87D7-4FE9CA0D7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2D7C27-8B51-4638-8624-8E4D2E636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C843D3-16DB-4244-971E-818DB992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D65-CB13-4F5C-B86B-A7C183DAA737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886F49-7729-48F0-A31B-B69D5F9E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228892-59D5-4A80-BD0B-27C4DCE9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56B9-D857-424B-9BF2-346A82FF8D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50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D6996-7C75-4BCA-B7EE-1F2CF450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8CA4CC-16FA-479D-8F86-01BA55BDA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A8B43E-A928-48E5-A1F5-1CAE5B947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12111-0035-49AE-B32D-83F1A745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5D65-CB13-4F5C-B86B-A7C183DAA737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E17049-CC4C-4A67-A9D4-254A3553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338E6F-9E41-478D-8FDC-4DFB2B74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56B9-D857-424B-9BF2-346A82FF8D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797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E217FC-EA07-4F3A-88E1-646287A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B27614-C071-4E3F-8423-97ADC4572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7C644E-CE77-42D7-A28A-4256CACD4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5D65-CB13-4F5C-B86B-A7C183DAA737}" type="datetimeFigureOut">
              <a:rPr lang="es-CO" smtClean="0"/>
              <a:t>6/03/2020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B3022-34AE-4D2E-BE8C-FC8610001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D9B2E1-958C-4980-ACFD-230187BD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856B9-D857-424B-9BF2-346A82FF8D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513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577EA15-F6FA-4DDD-B15C-07D3ED9E97B4}"/>
              </a:ext>
            </a:extLst>
          </p:cNvPr>
          <p:cNvSpPr txBox="1"/>
          <p:nvPr/>
        </p:nvSpPr>
        <p:spPr>
          <a:xfrm>
            <a:off x="762688" y="392138"/>
            <a:ext cx="6360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4000" dirty="0">
                <a:solidFill>
                  <a:srgbClr val="0070C0"/>
                </a:solidFill>
              </a:rPr>
              <a:t>IMPORTANCIA DEL ROL DEL DELEGADO EN FONCONSTRUIMOS</a:t>
            </a:r>
            <a:endParaRPr lang="es-CO" sz="4000" dirty="0">
              <a:solidFill>
                <a:srgbClr val="0070C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23D14-FECF-446B-B2E9-7B1841496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72" y="410074"/>
            <a:ext cx="4552949" cy="4552949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6337554"/>
            <a:ext cx="75342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7559675" y="6337554"/>
            <a:ext cx="3714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7966075" y="6337554"/>
            <a:ext cx="3714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8353425" y="6337554"/>
            <a:ext cx="3714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8747125" y="6337554"/>
            <a:ext cx="3714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6491224"/>
            <a:ext cx="753427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7559675" y="6491224"/>
            <a:ext cx="37147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966075" y="6491224"/>
            <a:ext cx="37147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8353425" y="6491224"/>
            <a:ext cx="37147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0" y="6634988"/>
            <a:ext cx="753427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7559675" y="6634988"/>
            <a:ext cx="37147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7966075" y="6634988"/>
            <a:ext cx="37147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Marcador de contenido 4">
            <a:extLst>
              <a:ext uri="{FF2B5EF4-FFF2-40B4-BE49-F238E27FC236}">
                <a16:creationId xmlns:a16="http://schemas.microsoft.com/office/drawing/2014/main" id="{7A811A5D-E474-408C-8AD0-5AACE12188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29" y="2359151"/>
            <a:ext cx="5371195" cy="3580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527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577EA15-F6FA-4DDD-B15C-07D3ED9E97B4}"/>
              </a:ext>
            </a:extLst>
          </p:cNvPr>
          <p:cNvSpPr txBox="1"/>
          <p:nvPr/>
        </p:nvSpPr>
        <p:spPr>
          <a:xfrm>
            <a:off x="384048" y="114638"/>
            <a:ext cx="806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b="1" dirty="0">
                <a:solidFill>
                  <a:srgbClr val="0070C0"/>
                </a:solidFill>
              </a:rPr>
              <a:t>Qué hace un buen delegado </a:t>
            </a:r>
            <a:endParaRPr lang="es-CO" b="1" dirty="0">
              <a:solidFill>
                <a:srgbClr val="0070C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23D14-FECF-446B-B2E9-7B18414966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89" y="4924523"/>
            <a:ext cx="1763976" cy="176397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75971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5596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79660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83534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7471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0" y="81280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75596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79660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835342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85598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5596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9660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50442613"/>
              </p:ext>
            </p:extLst>
          </p:nvPr>
        </p:nvGraphicFramePr>
        <p:xfrm>
          <a:off x="660400" y="850604"/>
          <a:ext cx="9483060" cy="533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Flecha derecha 19"/>
          <p:cNvSpPr/>
          <p:nvPr/>
        </p:nvSpPr>
        <p:spPr>
          <a:xfrm>
            <a:off x="808074" y="5629939"/>
            <a:ext cx="9016409" cy="1228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Motivar la vinculación de nuevos asociados, conocer el portafolio de productos y servicios del Fondo, ser un multiplicador de ellos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1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577EA15-F6FA-4DDD-B15C-07D3ED9E97B4}"/>
              </a:ext>
            </a:extLst>
          </p:cNvPr>
          <p:cNvSpPr txBox="1"/>
          <p:nvPr/>
        </p:nvSpPr>
        <p:spPr>
          <a:xfrm>
            <a:off x="384048" y="114638"/>
            <a:ext cx="1078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b="1" dirty="0">
                <a:solidFill>
                  <a:srgbClr val="0070C0"/>
                </a:solidFill>
              </a:rPr>
              <a:t>Repasemos que se hará en nuestra Asamblea </a:t>
            </a:r>
            <a:endParaRPr lang="es-CO" b="1" dirty="0">
              <a:solidFill>
                <a:srgbClr val="0070C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23D14-FECF-446B-B2E9-7B18414966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49" y="1051932"/>
            <a:ext cx="3327991" cy="3327991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75971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5596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79660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83534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7471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0" y="81280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75596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79660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835342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85598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5596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9660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BD96C91-5486-40E4-B9B7-E0DA4972F6D1}"/>
              </a:ext>
            </a:extLst>
          </p:cNvPr>
          <p:cNvSpPr/>
          <p:nvPr/>
        </p:nvSpPr>
        <p:spPr>
          <a:xfrm>
            <a:off x="680484" y="932434"/>
            <a:ext cx="10823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1. Instalación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2. Verificación del quórum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3. Lectura y aprobación del orden del día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4. Nombramiento de mesa directiva:</a:t>
            </a:r>
          </a:p>
          <a:p>
            <a:pPr lvl="0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Elección de presidente</a:t>
            </a:r>
          </a:p>
          <a:p>
            <a:pPr lvl="0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Elección de secretario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5. Aprobación Reglamento de Asamblea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6. Nombramiento de dos (2) comisiones:</a:t>
            </a:r>
          </a:p>
          <a:p>
            <a:pPr lvl="0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Para revisar y aprobar el acta de la Asamblea</a:t>
            </a:r>
          </a:p>
          <a:p>
            <a:pPr lvl="0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Para escrutinios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7. Presentación de informes:</a:t>
            </a:r>
          </a:p>
          <a:p>
            <a:pPr lvl="0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Comisión revisión y aprobación del acta anterior</a:t>
            </a:r>
          </a:p>
          <a:p>
            <a:pPr lvl="0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Junta Directiva y Gerencia</a:t>
            </a:r>
          </a:p>
          <a:p>
            <a:pPr lvl="0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Comité de Control Social </a:t>
            </a:r>
          </a:p>
          <a:p>
            <a:pPr lvl="0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Dictamen Revisoría Fiscal 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8. Presentación y aprobación de Estados Financieros a diciembre 31 de 2019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9. Propuesta Reforma parcial de Estatutos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10. Elección de Vacantes disponibles para integrar la Junta Directiva de Fonconstruimos 2020 - 2021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11. Elección del Comité de Apelaciones 2020 - 2022 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12. Proposiciones y Varios</a:t>
            </a:r>
          </a:p>
        </p:txBody>
      </p:sp>
    </p:spTree>
    <p:extLst>
      <p:ext uri="{BB962C8B-B14F-4D97-AF65-F5344CB8AC3E}">
        <p14:creationId xmlns:p14="http://schemas.microsoft.com/office/powerpoint/2010/main" val="280395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BD96C91-5486-40E4-B9B7-E0DA4972F6D1}"/>
              </a:ext>
            </a:extLst>
          </p:cNvPr>
          <p:cNvSpPr/>
          <p:nvPr/>
        </p:nvSpPr>
        <p:spPr>
          <a:xfrm>
            <a:off x="399694" y="1017494"/>
            <a:ext cx="100627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Expedir su propio reglamento.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Nombrar sus dignatarios.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Cumplir y hacer cumplir la ley, el Estatuto, los reglamentos y mandatos de la Asamblea General.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Interpretar el Estatuto.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Aprobar las solicitudes de empresas, cuyos empleados quieran ser parte del fondo de empleados.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Decidir sobre el reingreso y continuidad de los asociados, conocer los ingresos y los retiros.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Conocer y desarrollar el procedimiento disciplinario dentro del ámbito de sus competencias.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Aprobar el presupuesto del ejercicio anual, así como los planes de acción y programas a desarrollar.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Nombrar el Gerente, su o sus suplentes y fijarles su asignación,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Nombrar a los integrantes de los comités requeridos por Ley o los que considere necesarios para el desarrollo del objeto social.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Establecer la planta de personal, señalar sus funciones y fijar sus asignaciones.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Reglamentar los servicios de ahorro y crédito y los demás que preste el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FONDO DE EMPLEADOS CONSTRUIMOS SUEÑOS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así como la utilización de sus fondos.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Desarrollar la política general del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FONDO DE EMPLEADOS CONSTRUIMOS SUEÑOS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determinadas por la Asamblea General y adoptar las medidas conducentes al cabal logro del objeto social.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23D14-FECF-446B-B2E9-7B18414966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39" y="5178057"/>
            <a:ext cx="1428146" cy="142814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75971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5596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79660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83534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7471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0" y="81280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75596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79660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835342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85598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5596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9660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77EA15-F6FA-4DDD-B15C-07D3ED9E97B4}"/>
              </a:ext>
            </a:extLst>
          </p:cNvPr>
          <p:cNvSpPr txBox="1"/>
          <p:nvPr/>
        </p:nvSpPr>
        <p:spPr>
          <a:xfrm>
            <a:off x="384048" y="114638"/>
            <a:ext cx="1078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b="1" dirty="0">
                <a:solidFill>
                  <a:srgbClr val="0070C0"/>
                </a:solidFill>
              </a:rPr>
              <a:t>Funciones de la Junta Directiva</a:t>
            </a:r>
            <a:endParaRPr lang="es-CO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6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923D14-FECF-446B-B2E9-7B18414966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39" y="5178057"/>
            <a:ext cx="1428146" cy="142814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75971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5596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79660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83534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7471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0" y="81280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75596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79660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835342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85598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5596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9660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77EA15-F6FA-4DDD-B15C-07D3ED9E97B4}"/>
              </a:ext>
            </a:extLst>
          </p:cNvPr>
          <p:cNvSpPr txBox="1"/>
          <p:nvPr/>
        </p:nvSpPr>
        <p:spPr>
          <a:xfrm>
            <a:off x="384048" y="114638"/>
            <a:ext cx="1078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b="1" dirty="0">
                <a:solidFill>
                  <a:srgbClr val="0070C0"/>
                </a:solidFill>
              </a:rPr>
              <a:t>Funciones de la Junta Directiva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BD96C91-5486-40E4-B9B7-E0DA4972F6D1}"/>
              </a:ext>
            </a:extLst>
          </p:cNvPr>
          <p:cNvSpPr/>
          <p:nvPr/>
        </p:nvSpPr>
        <p:spPr>
          <a:xfrm>
            <a:off x="389060" y="1325839"/>
            <a:ext cx="102328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14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Examinar y aprobar en primera instancia los estados financieros y el proyecto de distribución de excedentes que debe presentar el Gerente acompañado del respectivo informe explicativo y someterlos a la Asamblea para su consideración.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14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Convocar a Asamblea General dentro de los términos establecidos en el presente Estatuto.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14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Determinar la cuantía de las atribuciones del Gerente para obligar al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FONDO DE EMPLEADOS CONSTRUIMOS SUEÑOS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en cuantía superior a veinte (20) S.M.M.L.V. frente a terceros y excepto la constitución de garantías reales a favor de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FONDO DE EMPLEADOS CONSTRUIMOS SUEÑOS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los cuales no tienen limite. En los reglamentos podrán consagrar facultades para el otorgamiento de créditos dentro de las cuantías que en el mismo se señalen.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14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Exigir las pólizas de manejo que de acuerdo con las normas deben presentar el Gerente y emitir el reglamento de pólizas que debe tener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FONDO DE EMPLEADOS CONSTRUIMOS SUEÑOS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de acuerdo con la legislación vigente.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14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Revisar y analizar los balances mensuales.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14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Fijar las políticas del SARLAFT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14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Adoptar el código de ética en relación con el SARLAFT.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14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Aprobar el manual de procedimientos y sus actualizaciones.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7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923D14-FECF-446B-B2E9-7B18414966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39" y="5178057"/>
            <a:ext cx="1428146" cy="142814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75971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5596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79660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83534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7471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0" y="81280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75596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79660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835342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85598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5596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9660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77EA15-F6FA-4DDD-B15C-07D3ED9E97B4}"/>
              </a:ext>
            </a:extLst>
          </p:cNvPr>
          <p:cNvSpPr txBox="1"/>
          <p:nvPr/>
        </p:nvSpPr>
        <p:spPr>
          <a:xfrm>
            <a:off x="384048" y="114638"/>
            <a:ext cx="1078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b="1" dirty="0">
                <a:solidFill>
                  <a:srgbClr val="0070C0"/>
                </a:solidFill>
              </a:rPr>
              <a:t>Funciones de la Junta Directiva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BD96C91-5486-40E4-B9B7-E0DA4972F6D1}"/>
              </a:ext>
            </a:extLst>
          </p:cNvPr>
          <p:cNvSpPr/>
          <p:nvPr/>
        </p:nvSpPr>
        <p:spPr>
          <a:xfrm>
            <a:off x="718669" y="1315205"/>
            <a:ext cx="978629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22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Designar al oficial de cumplimiento y su respectivo suplente.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22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Emitir pronunciamiento sobre los informes presentados por el oficial de cumplimiento, la revisoría fiscal, la auditoría interna y realizar el seguimiento a las observaciones o recomendaciones adoptadas, dejando constancia en las actas.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22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Ordenar los recursos técnicos y humanos necesarios para implementar y mantener en funcionamiento el SARLAFT.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22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Designar el funcionario o la instancia autorizada para exonerar asociados o clientes del diligenciamiento del formulario individual de transacciones en efectivo, en los casos en los que la Ley permite tal exoneración.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22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Realizar las demás funciones que sean inherentes al cargo de miembro de Junta Directiva y que guarden relación con SARLAFT.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22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Ejercer las demás funciones que de acuerdo con la Ley y el presente Estatuto le correspondan y que no estén atribuidas a otro órgano social.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2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923D14-FECF-446B-B2E9-7B18414966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870" y="4735688"/>
            <a:ext cx="1870515" cy="1870515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75971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5596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79660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83534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7471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0" y="81280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75596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79660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835342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85598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5596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9660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77EA15-F6FA-4DDD-B15C-07D3ED9E97B4}"/>
              </a:ext>
            </a:extLst>
          </p:cNvPr>
          <p:cNvSpPr txBox="1"/>
          <p:nvPr/>
        </p:nvSpPr>
        <p:spPr>
          <a:xfrm>
            <a:off x="384048" y="114638"/>
            <a:ext cx="1078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b="1" dirty="0">
                <a:solidFill>
                  <a:srgbClr val="0070C0"/>
                </a:solidFill>
              </a:rPr>
              <a:t>Funciones de la Gerencia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98205" y="1458754"/>
            <a:ext cx="1021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Ejercer la representación legal del FONDO DE EMPLEADOS CONSTRUIMOS SUEÑOS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Ejecutar los acuerdos y resoluciones de la Asamblea General y de la Junta Directiva.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Nombrar y remover a los empleados del FONDO DE EMPLEADOS CONSTRUIMOS SUEÑOS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Aprobar los ingresos de los asociados, siempre y cuando la empresa que genera el vínculo de asociación haya sido aprobada por la junta, tramitar los retiros y presentar a la Junta Directiva la solicitud de reingreso para su aprobación.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Rendir Informes mensuales a la Junta Directiva.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Ordenar el pago de los gastos ordinarios y extraordinarios con sujeción al presupuesto y atribuciones señaladas por la Junta Directiva.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Enviar oportunamente los informes requeridos por los órganos competentes.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Presentar a la Junta Directiva para su aprobación el presupuesto anual y los planes y programas para el desarrollo del FONDO DE EMPLEADOS CONSTRUIMOS SUEÑOS y cumplimiento de su objeto social.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41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923D14-FECF-446B-B2E9-7B18414966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870" y="4735688"/>
            <a:ext cx="1870515" cy="1870515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75971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5596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79660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83534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7471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0" y="81280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75596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79660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835342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85598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5596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9660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77EA15-F6FA-4DDD-B15C-07D3ED9E97B4}"/>
              </a:ext>
            </a:extLst>
          </p:cNvPr>
          <p:cNvSpPr txBox="1"/>
          <p:nvPr/>
        </p:nvSpPr>
        <p:spPr>
          <a:xfrm>
            <a:off x="384048" y="114638"/>
            <a:ext cx="1078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b="1" dirty="0">
                <a:solidFill>
                  <a:srgbClr val="0070C0"/>
                </a:solidFill>
              </a:rPr>
              <a:t>Funciones de la Gerencia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2391" y="1075982"/>
            <a:ext cx="96898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9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Ejecutar y hacer ejecutar todas las operaciones necesarias para que el FONDO DE EMPLEADOS CONSTRUIMOS SUEÑOS cumpla sus fines, sujetándose a la ley, al Estatuto, a las determinaciones de la Asamblea General y atribuciones señaladas por la Junta Directiva.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9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Decidir sobre el ejercicio de acciones judiciales y transigir cualquier litigio que tenga el FONDO DE EMPLEADOS CONSTRUIMOS SUEÑOS o someterlo a conciliación, previo concepto de la Junta Directiva, cuando el negocio exceda los límites fijados en el presente Estatuto.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9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Presentar los balances del FONDO DE EMPLEADOS CONSTRUIMOS SUEÑOS a la Junta Directiva en forma mensual.</a:t>
            </a:r>
          </a:p>
          <a:p>
            <a:pPr marL="342900" lvl="0" indent="-342900">
              <a:buFont typeface="+mj-lt"/>
              <a:buAutoNum type="arabicPeriod" startAt="9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Certificar con su firma los estados financieros de FONDO DE EMPLEADOS CONSTRUIMOS SUEÑOS de fin de ejercicio y los que fueren necesarios para el desarrollo de las actividades que se pretenden.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9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Adoptar las medidas para proteger adecuadamente los bienes y valores del FONDO DE EMPLEADOS CONSTRUIMOS SUEÑOS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9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Verificar que se lleve al día la contabilidad de FONDO DE EMPLEADOS CONSTRUIMOS SUEÑOS los libros de actas y demás documentos, de conformidad con las normas legales.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3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923D14-FECF-446B-B2E9-7B18414966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870" y="4735688"/>
            <a:ext cx="1870515" cy="1870515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75971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5596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79660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83534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7471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0" y="81280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75596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79660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835342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85598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5596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9660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77EA15-F6FA-4DDD-B15C-07D3ED9E97B4}"/>
              </a:ext>
            </a:extLst>
          </p:cNvPr>
          <p:cNvSpPr txBox="1"/>
          <p:nvPr/>
        </p:nvSpPr>
        <p:spPr>
          <a:xfrm>
            <a:off x="384048" y="114638"/>
            <a:ext cx="1078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b="1" dirty="0">
                <a:solidFill>
                  <a:srgbClr val="0070C0"/>
                </a:solidFill>
              </a:rPr>
              <a:t>Funciones de la Gerencia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2391" y="1075982"/>
            <a:ext cx="1115709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15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Celebrar contratos cuyo valor no exceda de veinte (20) SMMLV. Salvo los contratos de garantía real que otorguen los asociados como garantía de los créditos los cuales no tienen límite y la aprobación de créditos cuya regulación se emite en el reglamento de créditos que aprueba la Junta Directiva.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Ejecutar las políticas y directrices aprobadas por la Junta Directiva en lo que se relaciona con el SARLAFT.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Someter a aprobación de la Junta Directiva, en coordinación con el oficial de cumplimiento, el manual de procedimientos del SARLAFT y sus actualizaciones.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Verificar que los procedimientos establecidos desarrollen las políticas aprobadas por la Junta Directiva.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15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Disponer de los recursos técnicos y humanos para implementar y mantener en funcionamiento el SARLAFT.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15"/>
            </a:pPr>
            <a:endParaRPr lang="es-CO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 startAt="15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1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577EA15-F6FA-4DDD-B15C-07D3ED9E97B4}"/>
              </a:ext>
            </a:extLst>
          </p:cNvPr>
          <p:cNvSpPr txBox="1"/>
          <p:nvPr/>
        </p:nvSpPr>
        <p:spPr>
          <a:xfrm>
            <a:off x="384048" y="114638"/>
            <a:ext cx="806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b="1" dirty="0">
                <a:solidFill>
                  <a:srgbClr val="0070C0"/>
                </a:solidFill>
              </a:rPr>
              <a:t>¿En qué tipo de empresa estamos?</a:t>
            </a:r>
            <a:endParaRPr lang="es-CO" b="1" dirty="0">
              <a:solidFill>
                <a:srgbClr val="0070C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23D14-FECF-446B-B2E9-7B18414966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820" y="4977686"/>
            <a:ext cx="1763976" cy="176397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75971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5596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79660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83534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7471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0" y="81280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75596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79660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835342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85598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5596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9660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1073889" y="1946183"/>
            <a:ext cx="4571999" cy="3831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dirty="0"/>
              <a:t>Empresa </a:t>
            </a:r>
            <a:r>
              <a:rPr lang="es-CO" b="1" dirty="0">
                <a:solidFill>
                  <a:srgbClr val="0070C0"/>
                </a:solidFill>
              </a:rPr>
              <a:t>sin animo de lucro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0070C0"/>
                </a:solidFill>
              </a:rPr>
              <a:t>Satisfacer</a:t>
            </a:r>
            <a:r>
              <a:rPr lang="es-CO" dirty="0"/>
              <a:t> las </a:t>
            </a:r>
            <a:r>
              <a:rPr lang="es-CO" b="1" dirty="0">
                <a:solidFill>
                  <a:srgbClr val="0070C0"/>
                </a:solidFill>
              </a:rPr>
              <a:t>necesidades</a:t>
            </a:r>
            <a:r>
              <a:rPr lang="es-CO" dirty="0"/>
              <a:t> de sus asociados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dirty="0"/>
              <a:t>Interesa la </a:t>
            </a:r>
            <a:r>
              <a:rPr lang="es-CO" b="1" dirty="0">
                <a:solidFill>
                  <a:srgbClr val="0070C0"/>
                </a:solidFill>
              </a:rPr>
              <a:t>persona </a:t>
            </a:r>
            <a:r>
              <a:rPr lang="es-CO" dirty="0"/>
              <a:t>y la </a:t>
            </a:r>
            <a:r>
              <a:rPr lang="es-CO" b="1" dirty="0">
                <a:solidFill>
                  <a:srgbClr val="0070C0"/>
                </a:solidFill>
              </a:rPr>
              <a:t>familia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dirty="0"/>
              <a:t>Distribución de </a:t>
            </a:r>
            <a:r>
              <a:rPr lang="es-CO" b="1" dirty="0">
                <a:solidFill>
                  <a:srgbClr val="0070C0"/>
                </a:solidFill>
              </a:rPr>
              <a:t>excedentes</a:t>
            </a:r>
            <a:r>
              <a:rPr lang="es-CO" dirty="0"/>
              <a:t> en proporción a los servicios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dirty="0"/>
              <a:t>Un asociado un voto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dirty="0"/>
              <a:t>Gestión democrática de los asociados – dueños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357142" y="1209773"/>
            <a:ext cx="351731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Economía Solidaria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277916" y="1261164"/>
            <a:ext cx="200407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Capitalista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028660" y="1949728"/>
            <a:ext cx="4572000" cy="3831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 </a:t>
            </a:r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ánimo de lucro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Maximizar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 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accionistas 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Interesa el capital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de </a:t>
            </a:r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utilidades</a:t>
            </a: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proporción al capital 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persona tantos votos como participación tenga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Decisiones tomadas por los accionistas.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539563" y="1233377"/>
            <a:ext cx="66236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98095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9FEB3D-784B-45D2-AEF2-2B49C27A98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0" y="125944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 flipH="1">
            <a:off x="755967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>
            <a:off x="796607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835342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874712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0" y="131253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7559675" y="131253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7966075" y="131253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8353425" y="131253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0" y="135571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7559675" y="135571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7966075" y="135571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3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4AC186-DB3C-4585-80D4-05E828B33B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0" y="125944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 flipH="1">
            <a:off x="755967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>
            <a:off x="796607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835342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874712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0" y="131253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7559675" y="131253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7966075" y="131253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8353425" y="131253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0" y="135571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7559675" y="135571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7966075" y="135571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74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21BAF1-825A-4DEF-96A9-F61677E652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81" y="4200961"/>
            <a:ext cx="4586774" cy="2657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Conector recto 4"/>
          <p:cNvCxnSpPr/>
          <p:nvPr/>
        </p:nvCxnSpPr>
        <p:spPr>
          <a:xfrm>
            <a:off x="0" y="125944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>
            <a:off x="755967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96607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835342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874712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0" y="131253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7559675" y="131253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7966075" y="131253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8353425" y="131253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135571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7559675" y="135571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966075" y="135571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0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3A9D30-16B5-4CDA-B028-74BC0FA571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>
            <a:off x="0" y="125944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/>
          <p:cNvCxnSpPr/>
          <p:nvPr/>
        </p:nvCxnSpPr>
        <p:spPr>
          <a:xfrm flipH="1">
            <a:off x="755967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>
            <a:off x="796607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835342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8747125" y="125944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0" y="131253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7559675" y="131253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7966075" y="131253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8353425" y="131253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0" y="135571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7559675" y="135571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7966075" y="135571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07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577EA15-F6FA-4DDD-B15C-07D3ED9E97B4}"/>
              </a:ext>
            </a:extLst>
          </p:cNvPr>
          <p:cNvSpPr txBox="1"/>
          <p:nvPr/>
        </p:nvSpPr>
        <p:spPr>
          <a:xfrm>
            <a:off x="277723" y="93373"/>
            <a:ext cx="806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b="1" dirty="0">
                <a:solidFill>
                  <a:srgbClr val="0070C0"/>
                </a:solidFill>
              </a:rPr>
              <a:t>Órganos de dirección y control </a:t>
            </a:r>
            <a:endParaRPr lang="es-CO" b="1" dirty="0">
              <a:solidFill>
                <a:srgbClr val="0070C0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75971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5596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79660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83534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7471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0" y="81280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75596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79660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835342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85598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5596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9660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BB5C50F5-16C4-4960-8161-E0F65DCE2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6" y="925033"/>
            <a:ext cx="10405872" cy="58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8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577EA15-F6FA-4DDD-B15C-07D3ED9E97B4}"/>
              </a:ext>
            </a:extLst>
          </p:cNvPr>
          <p:cNvSpPr txBox="1"/>
          <p:nvPr/>
        </p:nvSpPr>
        <p:spPr>
          <a:xfrm>
            <a:off x="384048" y="114638"/>
            <a:ext cx="806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b="1" dirty="0">
                <a:solidFill>
                  <a:srgbClr val="0070C0"/>
                </a:solidFill>
              </a:rPr>
              <a:t>Funciones del delegado</a:t>
            </a:r>
            <a:endParaRPr lang="es-CO" b="1" dirty="0">
              <a:solidFill>
                <a:srgbClr val="0070C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23D14-FECF-446B-B2E9-7B18414966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89" y="4924523"/>
            <a:ext cx="1763976" cy="176397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75971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5596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79660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83534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7471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0" y="81280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75596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79660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835342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85598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5596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9660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BD96C91-5486-40E4-B9B7-E0DA4972F6D1}"/>
              </a:ext>
            </a:extLst>
          </p:cNvPr>
          <p:cNvSpPr/>
          <p:nvPr/>
        </p:nvSpPr>
        <p:spPr>
          <a:xfrm>
            <a:off x="431591" y="996229"/>
            <a:ext cx="714942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Aprobar su reglamento.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Nombrar sus dignatarios.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Cumplir y hacer cumplir la ley, el Estatuto, los reglamentos y mandatos de la Asamblea General.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Determinar las directrices generales y la política</a:t>
            </a:r>
          </a:p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Analizar los informes de los órganos de administración y vigilancia.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Considerar y aprobar o improbar los estados financieros de fin de ejercicio y los planes y programas a desarrollar.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Destinar los excedentes del ejercicio y establecer aportes extraordinarios.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22098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dirty="0"/>
              <a:t>Extracto Estatuto Social Artículo 62. Funciones de la asamblea</a:t>
            </a:r>
            <a:r>
              <a:rPr lang="es-ES_tradnl" dirty="0"/>
              <a:t>. </a:t>
            </a:r>
            <a:endParaRPr lang="es-CO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47" y="1945758"/>
            <a:ext cx="3841899" cy="288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048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577EA15-F6FA-4DDD-B15C-07D3ED9E97B4}"/>
              </a:ext>
            </a:extLst>
          </p:cNvPr>
          <p:cNvSpPr txBox="1"/>
          <p:nvPr/>
        </p:nvSpPr>
        <p:spPr>
          <a:xfrm>
            <a:off x="384048" y="114638"/>
            <a:ext cx="806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S" b="1" dirty="0">
                <a:solidFill>
                  <a:srgbClr val="0070C0"/>
                </a:solidFill>
              </a:rPr>
              <a:t>Funciones del delegado</a:t>
            </a:r>
            <a:endParaRPr lang="es-CO" b="1" dirty="0">
              <a:solidFill>
                <a:srgbClr val="0070C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23D14-FECF-446B-B2E9-7B18414966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89" y="4924523"/>
            <a:ext cx="1763976" cy="176397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759714"/>
            <a:ext cx="7534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5596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796607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83534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747125" y="759714"/>
            <a:ext cx="371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0" y="812800"/>
            <a:ext cx="75342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75596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796607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8353425" y="812800"/>
            <a:ext cx="371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0" y="855980"/>
            <a:ext cx="75342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75596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966075" y="855980"/>
            <a:ext cx="3714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4022098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dirty="0"/>
              <a:t>Extracto Estatuto Social Artículo 62. Funciones de la asamblea</a:t>
            </a:r>
            <a:r>
              <a:rPr lang="es-ES_tradnl" dirty="0"/>
              <a:t>. </a:t>
            </a:r>
            <a:endParaRPr lang="es-CO" dirty="0"/>
          </a:p>
        </p:txBody>
      </p:sp>
      <p:sp>
        <p:nvSpPr>
          <p:cNvPr id="23" name="Rectángulo 22"/>
          <p:cNvSpPr/>
          <p:nvPr/>
        </p:nvSpPr>
        <p:spPr>
          <a:xfrm>
            <a:off x="4827180" y="1097120"/>
            <a:ext cx="67942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Elegir los miembros de la Junta Directiva, del Comité de Control Social, el Comité de Apelaciones y el Revisor Fiscal y su suplente, fijándole a este último su remuneración.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Reformar el Estatuto.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Decidir sobre la fusión, incorporación, escisión, transformación y disolución para liquidación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del Fondo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3001" y="4511719"/>
            <a:ext cx="10342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Aprobar los programas en que se destinarán los recursos del Fondo de Desarrollo Empresarial Solidario.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Las demás que de acuerdo con la Ley y el presente Estatuto se derivan de su carácter de suprema autoridad del Fondo.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8" y="1297172"/>
            <a:ext cx="4226959" cy="281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8782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1548</Words>
  <Application>Microsoft Office PowerPoint</Application>
  <PresentationFormat>Panorámica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amv</cp:lastModifiedBy>
  <cp:revision>67</cp:revision>
  <dcterms:created xsi:type="dcterms:W3CDTF">2020-03-02T21:10:49Z</dcterms:created>
  <dcterms:modified xsi:type="dcterms:W3CDTF">2020-03-06T19:51:41Z</dcterms:modified>
</cp:coreProperties>
</file>